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1018" r:id="rId3"/>
    <p:sldId id="1053" r:id="rId4"/>
    <p:sldId id="1055" r:id="rId5"/>
    <p:sldId id="1056" r:id="rId6"/>
    <p:sldId id="1017" r:id="rId7"/>
    <p:sldId id="1054" r:id="rId8"/>
    <p:sldId id="1057" r:id="rId9"/>
    <p:sldId id="1021" r:id="rId10"/>
    <p:sldId id="1022" r:id="rId11"/>
    <p:sldId id="1058" r:id="rId12"/>
    <p:sldId id="1025" r:id="rId13"/>
    <p:sldId id="1038" r:id="rId14"/>
    <p:sldId id="1059" r:id="rId15"/>
    <p:sldId id="1060" r:id="rId16"/>
    <p:sldId id="1039" r:id="rId17"/>
    <p:sldId id="1041" r:id="rId18"/>
    <p:sldId id="1051" r:id="rId19"/>
    <p:sldId id="1046" r:id="rId20"/>
    <p:sldId id="1047" r:id="rId21"/>
    <p:sldId id="1061" r:id="rId22"/>
    <p:sldId id="1049" r:id="rId23"/>
    <p:sldId id="1048" r:id="rId24"/>
    <p:sldId id="1045" r:id="rId25"/>
    <p:sldId id="1044" r:id="rId26"/>
    <p:sldId id="1026" r:id="rId27"/>
    <p:sldId id="1032" r:id="rId28"/>
    <p:sldId id="1033" r:id="rId29"/>
    <p:sldId id="1062" r:id="rId30"/>
    <p:sldId id="1034" r:id="rId31"/>
    <p:sldId id="1035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12A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高中语文 必修 上册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2025/6/17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文学阅读与写作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7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　短歌行　*归园田居</a:t>
            </a:r>
            <a:r>
              <a:rPr lang="en-US" altLang="zh-CN" sz="4800" b="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(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其一</a:t>
            </a:r>
            <a:r>
              <a:rPr lang="en-US" altLang="zh-CN" sz="4800" b="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)</a:t>
            </a:r>
            <a:endParaRPr lang="zh-CN" altLang="en-US" sz="4800" b="0" dirty="0">
              <a:solidFill>
                <a:srgbClr val="00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 安 文 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建安是东汉末年汉献帝的年号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196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。建安文学指这一时期以及前后一段时期内，以曹操父子为代表，包括孔融、陈琳、王粲、徐干、阮瑀、应玚、刘桢等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建安七子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在内的文学家们所创作的文学作品。其具有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慷慨悲凉、刚健有力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的风格，真实地反映了社会动乱和人民苦难，抒发了渴望建功立业的理想与抱负，被后人称为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建安风骨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。建安文学作品既有着对社会黑暗的悲愤感慨，又充满了积极向上的进取精神，具有强烈的艺术感染力。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田 园 诗 派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中国古代诗歌的一个流派，最重要的代表人物为东晋诗人陶渊明。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陶渊明的诗大部分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取材于田园生活，语言平淡而自然，朴实而又不缺乏色彩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，有的接近于口语，有的近似歌谣，给人一种清新、幽美、诗情画意的感受。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585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　歌　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对酒当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歌，人生几何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面对着酒与歌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感叹人生有多少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譬　如 朝露，去　日　苦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生命如朝露般易逝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可悲的是逝去的日子太多了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译注赏析.EPS" descr="id:21474893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155" y="747286"/>
            <a:ext cx="2015490" cy="370840"/>
          </a:xfrm>
          <a:prstGeom prst="rect">
            <a:avLst/>
          </a:prstGeom>
        </p:spPr>
      </p:pic>
      <p:pic>
        <p:nvPicPr>
          <p:cNvPr id="5" name="译文.EPS" descr="id:21474894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155" y="1276732"/>
            <a:ext cx="1259840" cy="48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61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963107"/>
              </a:xfrm>
            </p:spPr>
            <p:txBody>
              <a:bodyPr/>
              <a:lstStyle/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慨 　当　 以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慷，忧 　思 　难 　忘。</a:t>
                </a:r>
                <a:r>
                  <a:rPr lang="en-US" altLang="zh-CN" b="1" u="sng" baseline="30000" dirty="0">
                    <a:solidFill>
                      <a:srgbClr val="EF3E22"/>
                    </a:solidFill>
                    <a:uFill>
                      <a:solidFill>
                        <a:srgbClr val="000000"/>
                      </a:solidFill>
                    </a:uFill>
                    <a:latin typeface="MS Mincho" panose="02020609040205080304" pitchFamily="49" charset="-128"/>
                    <a:ea typeface="宋体" panose="02010600030101010101" pitchFamily="2" charset="-122"/>
                    <a:cs typeface="Times New Roman" panose="02020603050405020304" pitchFamily="18" charset="0"/>
                  </a:rPr>
                  <a:t>❷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宴会上的歌声激越不平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我内心的忧愁难以忘却。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何以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解忧？唯有杜康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⑥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用什么来排解忧愁呢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只有酒啊。</a:t>
                </a:r>
                <a:endParaRPr lang="zh-CN" altLang="zh-CN" sz="1050" dirty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青青子　　衿，悠悠我心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zh-CN" altLang="zh-CN" b="1" i="1" u="sng">
                            <a:solidFill>
                              <a:srgbClr val="000000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zh-CN" altLang="zh-CN" b="1" i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zh-CN" altLang="zh-CN" b="1" u="sng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。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u="sng" baseline="3000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000000"/>
                                  </a:solidFill>
                                </a:u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宋体" panose="02010600030101010101" pitchFamily="2" charset="-122"/>
                              </a:rPr>
                              <m:t>⑦</m:t>
                            </m:r>
                          </m:sup>
                        </m:sSup>
                      </m:e>
                      <m:sup>
                        <m:r>
                          <a:rPr lang="en-US" altLang="zh-CN" b="1" u="sng" baseline="30000">
                            <a:solidFill>
                              <a:srgbClr val="EF3E22"/>
                            </a:solidFill>
                            <a:uFill>
                              <a:solidFill>
                                <a:srgbClr val="000000"/>
                              </a:solidFill>
                            </a:uFill>
                            <a:latin typeface="Cambria Math" panose="02040503050406030204" pitchFamily="18" charset="0"/>
                            <a:ea typeface="MS Mincho" panose="02020609040205080304" pitchFamily="49" charset="-128"/>
                            <a:cs typeface="Times New Roman" panose="02020603050405020304" pitchFamily="18" charset="0"/>
                          </a:rPr>
                          <m:t>❸</m:t>
                        </m:r>
                      </m:sup>
                    </m:sSup>
                  </m:oMath>
                </a14:m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对于那些贤能之人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我内心朝夕思慕。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但为君故，沉吟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⑧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至　今。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我思念和倾慕一直到现在。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呦呦</a:t>
                </a:r>
                <a:r>
                  <a:rPr lang="en-US" altLang="zh-CN" b="1" u="sng" baseline="30000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⑨</a:t>
                </a:r>
                <a:r>
                  <a:rPr lang="zh-CN" altLang="zh-CN" b="1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鹿鸣，食野之苹。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27063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群鹿叫声悠长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穿梭在原野上吃艾蒿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963107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6591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我有嘉宾，鼓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瑟吹笙。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我有八方好宾朋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一定弹瑟吹笙相迎。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明 明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 月，何　时　 可　 掇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贤才光耀如明月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我什么时候可以摘取呢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忧从中来，不可断绝。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忧伤由心而生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不能够断绝。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越陌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度阡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　枉用相存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贤士穿过纵横交错的小路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屈驾来访。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契阔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谈讌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，心念旧　恩。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久别重逢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欢饮畅谈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念念不忘旧日的恩情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707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　明　星　稀，乌　鹊　南 　飞。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明月朗朗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星星稀落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乌鹊向南边高高飞起。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绕　树三匝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，何　枝　 可 依？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绕树飞了三周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哪一个枝头可以落脚呢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山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不厌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 　　高，海不厌　　　　　　　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山不满足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它的高度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才成其高大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海不满足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它的深度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才成其幽深。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　 　公　 　吐　 　哺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，天　下　归</a:t>
            </a:r>
            <a:r>
              <a:rPr lang="zh-CN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微软雅黑" panose="020B0503020204020204" pitchFamily="34" charset="-122"/>
                <a:cs typeface="微软雅黑" panose="020B0503020204020204" pitchFamily="34" charset="-122"/>
              </a:rPr>
              <a:t>㉑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心。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我像周公一样热切殷勤地接待贤才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使天下人都诚心归顺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363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也是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的意思。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几何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多少。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形容词的意动用法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为苦。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没有实义。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何以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宾语前置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用什么。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杜康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相传是最早造酒的人。这里代指酒。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青青子衿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jīn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悠悠我心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语出《诗经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郑风</a:t>
            </a:r>
            <a:r>
              <a:rPr lang="en-US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子衿》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原写姑娘思念情人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这里用来形容渴望得到贤才。子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对对方的尊称。青衿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指代周代读书人青色交领的服装。衿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衣服的交领。悠悠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长远的样子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形容思虑连绵不断。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沉吟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沉思吟味。这里指思念和倾慕贤人。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呦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yōu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鹿叫声。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鼓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名词做动词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弹奏。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明明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古义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明亮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今义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表示显然如此或确实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下文意思往往转折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掇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duō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拾取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摘取。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东西向的田间小路。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阡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南北向的田间小路。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枉用相存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屈驾来访。枉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这里是枉驾的意思。用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以。相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偏指动作的一方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我。存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古义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问候、探望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今义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存在、生存。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⑯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契阔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聚散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这里指久别重逢。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⑰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sz="22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宴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宴饮。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⑱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匝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</a:t>
            </a:r>
            <a:r>
              <a:rPr lang="en-US" altLang="zh-CN" sz="2200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ā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周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圈。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⑲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满足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⑳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吐哺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bǔ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吐出嘴里的食物。</a:t>
            </a:r>
            <a:r>
              <a:rPr lang="zh-CN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微软雅黑" panose="020B0503020204020204" pitchFamily="34" charset="-122"/>
              </a:rPr>
              <a:t>㉑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仿宋" panose="02010609060101010101" pitchFamily="49" charset="-122"/>
              </a:rPr>
              <a:t>归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使动用法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sz="2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归顺</a:t>
            </a:r>
            <a:r>
              <a:rPr lang="zh-CN" altLang="zh-CN" sz="2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200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131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1567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这四句抒发了诗人对人生有限而年华易逝的感慨。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诗人借酒浇愁，寄托忧思。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忧思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既点明了前面诗人愁苦慨叹的原因，又为后面写其求贤若渴作铺垫。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82000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诗人引用《诗经》中的诗句，以明己志。借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青青子衿，悠悠我心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两句，把自己渴望得到贤才比作姑娘思念情人，以表明自己求贤而不得的忧愁。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pc="-100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这四句描写宾主欢宴的情景，表明若贤才前来投奔，自己必将极尽礼节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加以款待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贤士如明月一样，只能仰望而不可摘取，这正是诗人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忧从中来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的原因。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不可断绝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进一步写出了诗人求贤若渴而贤士不至的苦闷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3947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35283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这四句写诗人因贤才远道而来归附自己而喜不自胜。短短几句，便将诗人在求贤过程中的悲喜情状曲折有致地表现了出来。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诗人触景生情，融情入景，因抬头见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月明星稀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，顿生孤寒寂寞之感。又于静中见动，以乌鹊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绕树三匝，何枝可依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来隐喻贤才无所适从的状态。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这四句既表明诗人愿以高山深海般的胸怀效仿周公广纳贤才，又委婉地流露出诗人吞吐天下的雄心壮志。气势宏大，意境深远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488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2509"/>
            <a:ext cx="11485848" cy="452431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 园 田 居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陶渊明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少　无　适　俗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韵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，性 本 爱 丘 山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少年时就没有适应世俗的情致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生性本就喜爱山林。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　落　 尘　 网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中，一　去三十年。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误落在世俗的种种束缚中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一离开就是三十年。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羁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鸟 　恋 　旧 　林，池　鱼　思　故　渊。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被关在笼中的鸟眷恋往日的山林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池里的鱼思念从前的深渊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94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80728"/>
            <a:ext cx="1259840" cy="48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56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452" y="1484784"/>
            <a:ext cx="11565857" cy="41496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BDFEB"/>
              </a:clrFrom>
              <a:clrTo>
                <a:srgbClr val="FBDF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6779" y="836712"/>
            <a:ext cx="5136855" cy="428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　荒　南 野 　际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，守　拙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归　园 田。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在南面的田野间开垦荒地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持守愚拙的本性归耕田园。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宅　十余亩，草 屋 八九间。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宅子四周有十几亩地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茅草屋有八九间。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榆　柳　荫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 檐，桃　李　罗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堂 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榆树、柳树荫蔽着后檐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桃树、李树排列在堂前。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暧　暧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远人村，依 依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en-US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墟 里 烟。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隐约可见远处的村庄和村落中飘升的炊烟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5296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狗吠深巷 中，鸡 鸣 桑 树 颠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u="sng" baseline="30000" dirty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狗在深巷中叫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鸡在桑树的顶端鸣叫。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户 　庭 　无 　尘 　杂，虚室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有余闲。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门户庭院里没有世俗的繁杂琐事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静室里自有余暇。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久　 在　 樊　 笼</a:t>
            </a:r>
            <a:r>
              <a:rPr lang="en-US" altLang="zh-CN" b="1" u="sng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里，复 得 返自然。</a:t>
            </a:r>
            <a:r>
              <a:rPr lang="en-US" altLang="zh-CN" b="1" u="sng" baseline="30000" dirty="0" smtClean="0">
                <a:solidFill>
                  <a:srgbClr val="EF3E22"/>
                </a:solidFill>
                <a:uFill>
                  <a:solidFill>
                    <a:srgbClr val="000000"/>
                  </a:solidFill>
                </a:u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7063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久在束缚本性的俗世里的我啊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又能返回自然了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508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  <a:ln w="19050">
            <a:solidFill>
              <a:srgbClr val="EF412A"/>
            </a:solidFill>
            <a:prstDash val="dash"/>
          </a:ln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适应世俗。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韵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气质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情致。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丘山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山林。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尘网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世俗的种种束缚。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约束。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间。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守拙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持守愚拙的本性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即不学巧伪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不争名利。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四周围绕。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荫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yìn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荫蔽。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⑩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罗列。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⑪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à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迷蒙隐约的样子。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⑫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依依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隐约的样子。一说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轻柔的样子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⑬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顶端。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虚室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静室。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樊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á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关鸟兽的笼子。这里指束缚本性的俗世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514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8720"/>
            <a:ext cx="11485847" cy="540060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1115"/>
            <a:ext cx="11485848" cy="4685065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起首四句，诗人指出自己的本性与既往人生道路之间的冲突，是对自己归隐前的生活的总结。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一词表达了诗人对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尘网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般的官场的极度厌恶和对自己误入官场的悔恨之情，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三十年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写时间之久。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这两句运用比喻的修辞手法，表达了诗人身在宦海却心系田园的心情。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直接抒发了诗人对田园生活的眷恋和思念之情。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这十句采用白描的手法，远近结合，以动衬静。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方宅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四句是近景，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暧暧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两句是远景，给人以静谧的感觉。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狗吠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两句则是以动衬静，以有声衬无声，更能表现乡间的宁静、平和。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pc="-100" dirty="0">
                <a:solidFill>
                  <a:srgbClr val="EF3E22"/>
                </a:solidFill>
                <a:latin typeface="MS Mincho" panose="02020609040205080304" pitchFamily="49" charset="-128"/>
                <a:ea typeface="宋体" panose="02010600030101010101" pitchFamily="2" charset="-122"/>
                <a:cs typeface="Times New Roman" panose="02020603050405020304" pitchFamily="18" charset="0"/>
              </a:rPr>
              <a:t>❹</a:t>
            </a:r>
            <a:r>
              <a:rPr lang="zh-CN" altLang="zh-CN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结尾两句运用了比喻的修辞手法，呼应了开头，表达了诗人脱离官场后的愉悦之情</a:t>
            </a:r>
            <a:r>
              <a:rPr lang="zh-CN" altLang="zh-CN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pc="-1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赏析.EPS" descr="id:214748940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3880" y="1019641"/>
            <a:ext cx="899795" cy="474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54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5762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古代诗歌阅读之比较鉴赏诗歌</a:t>
            </a:r>
            <a:r>
              <a:rPr lang="zh-CN" altLang="zh-CN" b="1" dirty="0" smtClean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情感</a:t>
            </a:r>
            <a:endParaRPr lang="en-US" altLang="zh-CN" b="1" dirty="0" smtClean="0">
              <a:solidFill>
                <a:srgbClr val="EB626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高考戳考点.EPS" descr="id:21474886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22846" y="755826"/>
            <a:ext cx="4744720" cy="485775"/>
          </a:xfrm>
          <a:prstGeom prst="rect">
            <a:avLst/>
          </a:prstGeom>
        </p:spPr>
      </p:pic>
      <p:pic>
        <p:nvPicPr>
          <p:cNvPr id="5" name="分析.EPS" descr="id:21474886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2050048"/>
            <a:ext cx="2015490" cy="370840"/>
          </a:xfrm>
          <a:prstGeom prst="rect">
            <a:avLst/>
          </a:prstGeom>
        </p:spPr>
      </p:pic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47635"/>
              </p:ext>
            </p:extLst>
          </p:nvPr>
        </p:nvGraphicFramePr>
        <p:xfrm>
          <a:off x="343712" y="2540848"/>
          <a:ext cx="11502990" cy="3624456"/>
        </p:xfrm>
        <a:graphic>
          <a:graphicData uri="http://schemas.openxmlformats.org/drawingml/2006/table">
            <a:tbl>
              <a:tblPr firstRow="1" firstCol="1" bandRow="1"/>
              <a:tblGrid>
                <a:gridCol w="1431014">
                  <a:extLst>
                    <a:ext uri="{9D8B030D-6E8A-4147-A177-3AD203B41FA5}">
                      <a16:colId xmlns:a16="http://schemas.microsoft.com/office/drawing/2014/main" val="3893287756"/>
                    </a:ext>
                  </a:extLst>
                </a:gridCol>
                <a:gridCol w="10071976">
                  <a:extLst>
                    <a:ext uri="{9D8B030D-6E8A-4147-A177-3AD203B41FA5}">
                      <a16:colId xmlns:a16="http://schemas.microsoft.com/office/drawing/2014/main" val="3061709551"/>
                    </a:ext>
                  </a:extLst>
                </a:gridCol>
              </a:tblGrid>
              <a:tr h="6040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学科素养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审美鉴赏与创造　文化传承与理解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6168009"/>
                  </a:ext>
                </a:extLst>
              </a:tr>
              <a:tr h="302038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高考解读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indent="669925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评价诗歌的思想内容就是理解诗歌所表现的生活内容，把握思想感情，分析其社会意义及其深层内涵，一般需要对诗歌作品进行主旨分析、背景分析、价值意义分析以及把握感情基调。在高考中，评价古代诗歌的情感主要考查角度是把握作者寄寓的感情，并且有时和形象鉴赏、表达技巧结合在一起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467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007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694977"/>
              </p:ext>
            </p:extLst>
          </p:nvPr>
        </p:nvGraphicFramePr>
        <p:xfrm>
          <a:off x="334567" y="1052736"/>
          <a:ext cx="11521280" cy="3025651"/>
        </p:xfrm>
        <a:graphic>
          <a:graphicData uri="http://schemas.openxmlformats.org/drawingml/2006/table">
            <a:tbl>
              <a:tblPr firstRow="1" firstCol="1" bandRow="1"/>
              <a:tblGrid>
                <a:gridCol w="1225864">
                  <a:extLst>
                    <a:ext uri="{9D8B030D-6E8A-4147-A177-3AD203B41FA5}">
                      <a16:colId xmlns:a16="http://schemas.microsoft.com/office/drawing/2014/main" val="2078920457"/>
                    </a:ext>
                  </a:extLst>
                </a:gridCol>
                <a:gridCol w="10295416">
                  <a:extLst>
                    <a:ext uri="{9D8B030D-6E8A-4147-A177-3AD203B41FA5}">
                      <a16:colId xmlns:a16="http://schemas.microsoft.com/office/drawing/2014/main" val="2011322881"/>
                    </a:ext>
                  </a:extLst>
                </a:gridCol>
              </a:tblGrid>
              <a:tr h="30256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常见设</a:t>
                      </a:r>
                      <a:endParaRPr lang="en-US" altLang="zh-CN" sz="2400" b="1" dirty="0" smtClean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 smtClean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问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方式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1DE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这首词是如何表现人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的心情的？请结合作品简要分析。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尾联表达了作者怎样的情感？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联表达了哪些情感？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请从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入手，结合全诗，分析作者表达的情感态度。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根据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联，概括作者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Segoe UI Symbol" panose="020B0502040204020203" pitchFamily="34" charset="0"/>
                          <a:ea typeface="Times New Roman" panose="02020603050405020304" pitchFamily="18" charset="0"/>
                          <a:cs typeface="Segoe UI Symbol" panose="020B0502040204020203" pitchFamily="34" charset="0"/>
                        </a:rPr>
                        <a:t>✕✕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的原因。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1BF4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745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595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07546"/>
            <a:ext cx="11485848" cy="3900235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诗歌感情赏析题答题要点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第一，从诗歌本身出发，逐句分析。一句一种感情，一句几种感情，几句一种感情，皆有可能。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第二，赏析描写性诗句，要善于化内容为感情。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第三，对感情的概括尽量有具体内容，即给感情加上具体的修饰成分。这种修饰成分实际上就是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情感的由来、原因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第四，如果感情不止一种，回答时要分点，一种感情对应一个要点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1XBS3.EPS" descr="id:21474886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748" y="755651"/>
            <a:ext cx="2015490" cy="37084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11131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古代诗歌阅读拓展提优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P47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1XBS5.EPS" descr="id:214748865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5254058"/>
            <a:ext cx="2015490" cy="370840"/>
          </a:xfrm>
          <a:prstGeom prst="rect">
            <a:avLst/>
          </a:prstGeom>
        </p:spPr>
      </p:pic>
      <p:pic>
        <p:nvPicPr>
          <p:cNvPr id="6" name="手指.EPS" descr="id:214748866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06267" y="5317013"/>
            <a:ext cx="601648" cy="2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072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1869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645150" algn="l"/>
                <a:tab pos="8255000" algn="l"/>
              </a:tabLs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古诗文名句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5645150" algn="l"/>
                <a:tab pos="8255000" algn="l"/>
              </a:tabLs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与曹操有关的名句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2550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吾任天下之智力，以道御之，无所不可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《三国志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魏书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武帝纪》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2550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冉冉老将至，何时反故乡。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曹操《却东西门行》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25500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老骥伏枥，志在千里。烈士暮年，壮心不已。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曹操《龟虽寿》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3" name="素养养成记.EPS" descr="id:21474886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59359" y="755651"/>
            <a:ext cx="4671695" cy="485775"/>
          </a:xfrm>
          <a:prstGeom prst="rect">
            <a:avLst/>
          </a:prstGeom>
        </p:spPr>
      </p:pic>
      <p:pic>
        <p:nvPicPr>
          <p:cNvPr id="4" name="21XBS8.EPS" descr="id:21474886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2748" y="1349821"/>
            <a:ext cx="2015490" cy="3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70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陶渊明的名句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奇文共欣赏，疑义相与析。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陶渊明《移居两首》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)]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采菊东篱下，悠然见南山。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陶渊明《饮酒》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其五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晨兴理荒秽，带月荷锄归。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</a:t>
            </a:r>
            <a:r>
              <a:rPr lang="en-US" altLang="zh-CN" b="1" dirty="0" smtClean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陶渊明《归园田居》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)]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70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EB6262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EB626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名家故事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曹 操 焚 稿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三国演义》第六十回讲了这样一个故事：张松出许都求见曹操，曹操见张松矮小，相貌又丑，早就有些不高兴；又听到张松敢用言语冒犯，就拂袖而去，转入后堂中。曹操掌库主簿杨修拿出曹操新著兵书《孟德新书》给张松看，意欲展示曹操的大才。张松看了一遍即记了下来，故意笑曰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此书吾蜀中三尺小童亦能暗诵，何为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新书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？此是战国时无名氏所作，曹丞相盗窃以为己能。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杨修不信，张松说：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公如不信，吾试诵之。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遂将《孟德新书》从头至尾背诵一遍，并无一字差错。杨修大惊，就去告知曹操，曹操奇怪地说：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莫非古人与我暗合否？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认为自己的书没有新意，就把那本书扯碎烧了。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102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718" y="1268760"/>
            <a:ext cx="10153128" cy="269313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806" y="3419544"/>
            <a:ext cx="1224136" cy="6762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3953" y="3130204"/>
            <a:ext cx="542925" cy="6762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27" y="1974404"/>
            <a:ext cx="1687355" cy="162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77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83610"/>
            <a:ext cx="11485848" cy="334623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酒 中 隐 士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饮酒赋诗是隐士生活的主要内容之一，关涉诗酒是隐士文学的一个重要表征。苏轼说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渊明之诗，篇篇有酒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，虽然不失夸张，但是陶渊明题为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饮酒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的组诗就有二十首之多，这是不争的事实。他归隐后的第一件乐事应该也是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携幼入室，有酒盈樽。引壶觞以自酌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。斟满一杯酒，自饮自酌，那份悠然，那份沉醉，都是陶渊明追慕已久的个性释放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素材运用.EPS" descr="id:21474886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752492"/>
            <a:ext cx="2015490" cy="38862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78582" y="1248196"/>
            <a:ext cx="872415" cy="461665"/>
            <a:chOff x="342748" y="1248196"/>
            <a:chExt cx="872415" cy="461665"/>
          </a:xfrm>
        </p:grpSpPr>
        <p:pic>
          <p:nvPicPr>
            <p:cNvPr id="7" name="BS25.EPS" descr="id:214748868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42748" y="1277813"/>
              <a:ext cx="872415" cy="395605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342748" y="1248196"/>
              <a:ext cx="8034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 dirty="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素材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1701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历史上的隐士大多隐居山林，朝夕以山水为伴，游乐于山水之间。这种寻求山林的野趣和娱情诗酒的雅趣一样，共同点缀了隐逸之士心灵清纯的晴空。作为田园诗派代表人物的陶渊明当然不例外。他皈依自然是天性膨胀的结果，故而回家心情急切而舒畅。诗中提到的孤松、秋菊、白云、归鸟，无不带有某种象征意义。显然，陶渊明是借这些物象修身养性以澄清性情，抒发高洁雅致而独傲江湖的情志。这种物我为一、宠辱相忘的生活境界，何尝不是陶渊明崇尚自然的真实写照呢？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适用话题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隐士文学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崇尚自然</a:t>
            </a:r>
            <a:r>
              <a:rPr lang="en-US" altLang="zh-CN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ED028C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016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787" y="1498766"/>
            <a:ext cx="10425083" cy="386046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670" y="4365104"/>
            <a:ext cx="1440160" cy="12241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734" y="1256184"/>
            <a:ext cx="2088232" cy="14527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4" y="2883331"/>
            <a:ext cx="1687355" cy="162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012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640" y="1340768"/>
            <a:ext cx="10214015" cy="437034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440" y="1289788"/>
            <a:ext cx="3319590" cy="134712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713" y="2636912"/>
            <a:ext cx="1224136" cy="29523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90" y="3429000"/>
            <a:ext cx="1687355" cy="1625789"/>
          </a:xfrm>
          <a:prstGeom prst="rect">
            <a:avLst/>
          </a:prstGeom>
        </p:spPr>
      </p:pic>
      <p:sp>
        <p:nvSpPr>
          <p:cNvPr id="6" name="左中括号 5"/>
          <p:cNvSpPr/>
          <p:nvPr/>
        </p:nvSpPr>
        <p:spPr>
          <a:xfrm>
            <a:off x="2262772" y="3035386"/>
            <a:ext cx="304042" cy="2400873"/>
          </a:xfrm>
          <a:prstGeom prst="leftBracket">
            <a:avLst/>
          </a:prstGeom>
          <a:ln w="19050">
            <a:solidFill>
              <a:srgbClr val="F6BC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031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492896"/>
            <a:ext cx="11485848" cy="341632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《短　歌　行》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建安十三年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208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，曹操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挟天子以令诸侯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先后击败吕布、袁术等豪强集团，又在著名的官渡之战中一举消灭了强大的袁绍势力，统一了北方。然而此时，孙权也统一了江南，建立东吴政权；刘备则在荆州积蓄扩展力量，伺机行动。曹操深感今后的对手将会更强更难对付，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自己必须广招贤才，迅速扩大力量，方有取胜的把握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教材晒清单.EPS" descr="id:2147488590;FounderCES"/>
          <p:cNvPicPr/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9794" y="764704"/>
            <a:ext cx="5035692" cy="484818"/>
          </a:xfrm>
          <a:prstGeom prst="rect">
            <a:avLst/>
          </a:prstGeom>
        </p:spPr>
      </p:pic>
      <p:pic>
        <p:nvPicPr>
          <p:cNvPr id="8" name="相关链接.EPS" descr="id:2147488604;FounderCES"/>
          <p:cNvPicPr/>
          <p:nvPr/>
        </p:nvPicPr>
        <p:blipFill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743" y="1329257"/>
            <a:ext cx="2015490" cy="38862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88744" y="1959223"/>
            <a:ext cx="1460162" cy="461665"/>
            <a:chOff x="345811" y="1394670"/>
            <a:chExt cx="1460162" cy="461665"/>
          </a:xfrm>
        </p:grpSpPr>
        <p:pic>
          <p:nvPicPr>
            <p:cNvPr id="10" name="BS23A.EPS" descr="id:2147488611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背景解读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这年冬天，曹操亲率八十三万大军，列阵长江，欲一举荡平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孙刘联盟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，统一天下。南征的战事迫在眉睫。在赤壁大战前夕，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岁的曹操酒宴众文武，饮至半夜，忽闻乌鹊望南飞鸣而去，有感此景而作《短歌行》。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44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《归 园 田 居》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其一</a:t>
            </a:r>
            <a:r>
              <a:rPr lang="en-US" altLang="zh-CN" b="1" dirty="0">
                <a:solidFill>
                  <a:srgbClr val="F7931D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东晋义熙元年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，陶渊明在江西彭泽做县令，不过八十天，便声称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不愿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为五斗米折腰</a:t>
            </a:r>
            <a:r>
              <a:rPr lang="en-US" altLang="zh-CN" b="1" u="dbl" dirty="0">
                <a:solidFill>
                  <a:srgbClr val="000000"/>
                </a:solidFill>
                <a:uFill>
                  <a:solidFill>
                    <a:srgbClr val="00A54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，挂印回家。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从此他结束了时隐时仕、身不由己的生活，终老田园。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陶渊明归隐后，作《归园田居》诗一组，共五首，描绘田园风光的美好与乡居生活的淳朴可爱，抒发归隐后愉悦的心情。课文选的是第一首。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402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2862322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7931D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　行　体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0555" algn="dist" hangingPunct="0">
              <a:spcAft>
                <a:spcPts val="0"/>
              </a:spcAft>
            </a:pP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歌行</a:t>
            </a:r>
            <a:r>
              <a:rPr lang="en-US" altLang="zh-CN" b="1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属乐府诗一类。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汉魏以后的乐府诗，题名为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的颇多，二者虽名称不同，其实在形式上并无严格的区别。后遂有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歌行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一体，其音节、格律比较自由，形式采用五言、七言、杂言的古体，富于变化。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en-US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u="wavy" dirty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是乐曲</a:t>
            </a: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u="wavy" dirty="0" smtClean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u="wavy" dirty="0" smtClean="0">
                <a:solidFill>
                  <a:srgbClr val="000000"/>
                </a:solidFill>
                <a:uFill>
                  <a:solidFill>
                    <a:srgbClr val="00AEEF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意思。</a:t>
            </a:r>
            <a:endParaRPr lang="en-US" altLang="zh-CN" b="1" u="wavy" dirty="0" smtClean="0">
              <a:solidFill>
                <a:srgbClr val="000000"/>
              </a:solidFill>
              <a:uFill>
                <a:solidFill>
                  <a:srgbClr val="00AEEF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78582" y="836712"/>
            <a:ext cx="1460162" cy="461665"/>
            <a:chOff x="345811" y="1394670"/>
            <a:chExt cx="1460162" cy="461665"/>
          </a:xfrm>
        </p:grpSpPr>
        <p:pic>
          <p:nvPicPr>
            <p:cNvPr id="7" name="BS23A.EPS" descr="id:214748861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45811" y="1412776"/>
              <a:ext cx="1460162" cy="432048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354863" y="1394670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文学常识</a:t>
              </a: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2337</Words>
  <Application>Microsoft Office PowerPoint</Application>
  <PresentationFormat>自定义</PresentationFormat>
  <Paragraphs>122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3" baseType="lpstr">
      <vt:lpstr>MS Mincho</vt:lpstr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Microsoft</cp:lastModifiedBy>
  <cp:revision>388</cp:revision>
  <dcterms:created xsi:type="dcterms:W3CDTF">2020-11-06T05:24:00Z</dcterms:created>
  <dcterms:modified xsi:type="dcterms:W3CDTF">2025-06-17T08:47:49Z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